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8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iSun Jang" userId="e7e8a8aada9c8418" providerId="LiveId" clId="{61842D28-D873-4423-8FE3-89724B24A359}"/>
    <pc:docChg chg="delSld">
      <pc:chgData name="JaiSun Jang" userId="e7e8a8aada9c8418" providerId="LiveId" clId="{61842D28-D873-4423-8FE3-89724B24A359}" dt="2026-09-17T23:26:28.169" v="0" actId="2696"/>
      <pc:docMkLst>
        <pc:docMk/>
      </pc:docMkLst>
      <pc:sldChg chg="del">
        <pc:chgData name="JaiSun Jang" userId="e7e8a8aada9c8418" providerId="LiveId" clId="{61842D28-D873-4423-8FE3-89724B24A359}" dt="2026-09-17T23:26:28.169" v="0" actId="2696"/>
        <pc:sldMkLst>
          <pc:docMk/>
          <pc:sldMk cId="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6009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짧은 버전. 개념에서 질문이 나오면 긴 자료를 보조로 펼친다.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세 숫자만 기억. 01 개념 02 범위 03 오늘 결정.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역사 연도를 말하지 말 것. 현장 문제 세 가지 → 질문 네 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복습: 자재 얼마나=MRP, 한 장부=ERP, 지금 현장=MES, 언제 어느 기계=APS.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더존/SAP를 사는 프로젝트가 아님. 하청 가공의 ‘수주가 어디까지 왔나’ 시스템.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생산/발주 뜻을 손가락으로. 제외는 ‘중요해서 나중’.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부탁이 아니라 성공 조건. 품목 담당 한 명을 이 장에서 요청해도 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D가 핵심. 외주·입고는 강요하지 말고 결정. 이 장에서 엑셀을 같이 봐도 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품질 모듈 약속 금지. 키가 남아 있어야 실사에 답이 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Q&amp;A 후 엑셀로 전환.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48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5349240"/>
            <a:ext cx="12191695" cy="1508760"/>
          </a:xfrm>
          <a:prstGeom prst="rect">
            <a:avLst/>
          </a:prstGeom>
          <a:solidFill>
            <a:srgbClr val="1B3F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960120"/>
            <a:ext cx="1051560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600" b="1" i="0">
                <a:solidFill>
                  <a:srgbClr val="C48A2B"/>
                </a:solidFill>
                <a:latin typeface="맑은 고딕"/>
                <a:ea typeface="맑은 고딕"/>
                <a:cs typeface="맑은 고딕"/>
              </a:rPr>
              <a:t>TS-Hitech  ·  짧은 버전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71600"/>
            <a:ext cx="10972800" cy="91440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40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업무시스템 구축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331720"/>
            <a:ext cx="10972800" cy="45720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800" b="0" i="0">
                <a:solidFill>
                  <a:srgbClr val="D5E6EC"/>
                </a:solidFill>
                <a:latin typeface="맑은 고딕"/>
                <a:ea typeface="맑은 고딕"/>
                <a:cs typeface="맑은 고딕"/>
              </a:rPr>
              <a:t>1차 현업 협의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63240"/>
            <a:ext cx="10515600" cy="137160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8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시스템이 무엇인지, 우리는 무엇을 1차에 여는지,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8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오늘 무엇을 같이 정할지를 짧게 맞춥니다.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577840"/>
            <a:ext cx="10515600" cy="9601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400" b="0" i="0">
                <a:solidFill>
                  <a:srgbClr val="C9D8DE"/>
                </a:solidFill>
                <a:latin typeface="맑은 고딕"/>
                <a:ea typeface="맑은 고딕"/>
                <a:cs typeface="맑은 고딕"/>
              </a:rPr>
              <a:t>권장 40~50분  ·  설명 15분, 엑셀·협의 25분, 다음 일정 5분</a:t>
            </a:r>
          </a:p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400" b="0" i="0">
                <a:solidFill>
                  <a:srgbClr val="C9D8DE"/>
                </a:solidFill>
                <a:latin typeface="맑은 고딕"/>
                <a:ea typeface="맑은 고딕"/>
                <a:cs typeface="맑은 고딕"/>
              </a:rPr>
              <a:t>오늘은 프로그램 시연이 아닙니다.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오늘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365760"/>
            <a:ext cx="11338560" cy="42062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오늘 세 가지만 맞춥니다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04672"/>
            <a:ext cx="1133856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나머지는 다음 미팅과 엑셀을 보며 구체화합니다.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371600"/>
            <a:ext cx="36576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11480" y="1371600"/>
            <a:ext cx="3657600" cy="640080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1481328"/>
            <a:ext cx="3657600" cy="43891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01   시스템이란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286000"/>
            <a:ext cx="3200400" cy="228600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30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ERP · MES · APS · MRP가
각각 무엇을 하는지, 왜 생겼는지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51960" y="1371600"/>
            <a:ext cx="36576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51960" y="1371600"/>
            <a:ext cx="3657600" cy="640080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251960" y="1481328"/>
            <a:ext cx="3657600" cy="43891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02   우리 범위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2286000"/>
            <a:ext cx="3200400" cy="228600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30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그중에서 TS-Hitech가 지금 만들
시스템이 어디이고, 1차가 어디까지인지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371600"/>
            <a:ext cx="365760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92440" y="1371600"/>
            <a:ext cx="3657600" cy="640080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92440" y="1481328"/>
            <a:ext cx="3657600" cy="43891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03   오늘 협의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2286000"/>
            <a:ext cx="3200400" cy="228600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30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수주 단위, 품번, 생산·발주 뜻,
외주·입고, 담당자를 같이 정하기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5257800"/>
            <a:ext cx="11338560" cy="10515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5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하지 않는 것  ·  화면 확정, 단가·원가, 설비 연동, 상세 일정 확정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65760" y="6656832"/>
            <a:ext cx="868680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TS-Hitech  ·  1차 현업 협의  ·  짧은 버전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41280" y="6656832"/>
            <a:ext cx="155448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r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/  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01  시스템이란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365760"/>
            <a:ext cx="11338560" cy="42062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공장은 장부와 경험으로 돌아갔습니다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04672"/>
            <a:ext cx="1133856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시스템이 먼저 있었던 것이 아니라, 같은 문제가 반복되니 계산과 기록이 전산으로 옮겨진 것입니다.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280160"/>
            <a:ext cx="36576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94360" y="1417320"/>
            <a:ext cx="32918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자재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874519"/>
            <a:ext cx="3291840" cy="10972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없을 때도 있고
남을 때도 있다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51960" y="1280160"/>
            <a:ext cx="36576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34840" y="1417320"/>
            <a:ext cx="32918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납기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34840" y="1874519"/>
            <a:ext cx="3291840" cy="10972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언제 끝나는지
사람마다 말이 다르다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280160"/>
            <a:ext cx="365760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19" y="1417320"/>
            <a:ext cx="32918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인수인계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19" y="1874519"/>
            <a:ext cx="3291840" cy="10972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엑셀이 흩어지고
히스토리가 끊긴다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1480" y="3474720"/>
            <a:ext cx="11338560" cy="2697480"/>
          </a:xfrm>
          <a:prstGeom prst="roundRect">
            <a:avLst>
              <a:gd name="adj" fmla="val 8000"/>
            </a:avLst>
          </a:prstGeom>
          <a:solidFill>
            <a:srgbClr val="FBF4E4"/>
          </a:solidFill>
          <a:ln w="12700">
            <a:solidFill>
              <a:srgbClr val="C4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" y="3639312"/>
            <a:ext cx="1097280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500" b="1" i="0">
                <a:solidFill>
                  <a:srgbClr val="C48A2B"/>
                </a:solidFill>
                <a:latin typeface="맑은 고딕"/>
                <a:ea typeface="맑은 고딕"/>
                <a:cs typeface="맑은 고딕"/>
              </a:rPr>
              <a:t>그래서 생긴 질문 네 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114800"/>
            <a:ext cx="10972800" cy="17373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이 주문을 만들려면 자재가 얼마나 필요한가          →  계산이 필요  (나중에 MRP)</a:t>
            </a:r>
          </a:p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시킨 것, 만든 것, 보낸 것을 한곳에 남기자          →  회사 장부    (나중에 ERP)</a:t>
            </a:r>
          </a:p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지금 현장에서 무엇이 돌아갔는가                    →  현장 실적    (나중에 MES)</a:t>
            </a:r>
          </a:p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언제, 어느 순서로 하면 납기를 맞추는가              →  일정 계획    (나중에 APS)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65760" y="6656832"/>
            <a:ext cx="868680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TS-Hitech  ·  1차 현업 협의  ·  짧은 버전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80" y="6656832"/>
            <a:ext cx="155448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r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/  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01  시스템이란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365760"/>
            <a:ext cx="11338560" cy="42062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네 가지를 현장 말로 보면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04672"/>
            <a:ext cx="1133856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외울 필요는 없습니다. 무엇을 풀어 주는지만 구분하면 됩니다.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" y="1280160"/>
            <a:ext cx="2816352" cy="3840480"/>
          </a:xfrm>
          <a:prstGeom prst="roundRect">
            <a:avLst>
              <a:gd name="adj" fmla="val 8000"/>
            </a:avLst>
          </a:prstGeom>
          <a:solidFill>
            <a:srgbClr val="FBF4E4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1417320"/>
            <a:ext cx="2542032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C48A2B"/>
                </a:solidFill>
                <a:latin typeface="맑은 고딕"/>
                <a:ea typeface="맑은 고딕"/>
                <a:cs typeface="맑은 고딕"/>
              </a:rPr>
              <a:t>계산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55648"/>
            <a:ext cx="2542032" cy="43891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MRP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240280"/>
            <a:ext cx="2542032" cy="32918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자재소요계획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" y="2788920"/>
            <a:ext cx="2487168" cy="1554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25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이 제품을 만들려면
자재·부품이 얼마나
필요한가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4480560"/>
            <a:ext cx="2542032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2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질문 하나면 충분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10128" y="1280160"/>
            <a:ext cx="2816352" cy="3840480"/>
          </a:xfrm>
          <a:prstGeom prst="roundRect">
            <a:avLst>
              <a:gd name="adj" fmla="val 8000"/>
            </a:avLst>
          </a:prstGeom>
          <a:solidFill>
            <a:srgbClr val="E8F1F6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447288" y="1417320"/>
            <a:ext cx="2542032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통합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7288" y="1755648"/>
            <a:ext cx="2542032" cy="43891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ERP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47288" y="2240280"/>
            <a:ext cx="2542032" cy="32918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전사자원관리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74720" y="2788920"/>
            <a:ext cx="2487168" cy="1554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25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수주부터 회계까지
회사 장부를
한곳으로 묶는 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7288" y="4480560"/>
            <a:ext cx="2542032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2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질문 하나면 충분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54496" y="1280160"/>
            <a:ext cx="2816352" cy="384048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91656" y="1417320"/>
            <a:ext cx="2542032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B4A"/>
                </a:solidFill>
                <a:latin typeface="맑은 고딕"/>
                <a:ea typeface="맑은 고딕"/>
                <a:cs typeface="맑은 고딕"/>
              </a:rPr>
              <a:t>실행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91656" y="1755648"/>
            <a:ext cx="2542032" cy="43891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91656" y="2240280"/>
            <a:ext cx="2542032" cy="32918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제조실행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088" y="2788920"/>
            <a:ext cx="2487168" cy="1554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25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현장에서 지금
무엇이 돌아가고
실적은 얼마인가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91656" y="4480560"/>
            <a:ext cx="2542032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2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질문 하나면 충분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198864" y="1280160"/>
            <a:ext cx="2816352" cy="3840480"/>
          </a:xfrm>
          <a:prstGeom prst="roundRect">
            <a:avLst>
              <a:gd name="adj" fmla="val 8000"/>
            </a:avLst>
          </a:prstGeom>
          <a:solidFill>
            <a:srgbClr val="F3EEF8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36024" y="1417320"/>
            <a:ext cx="2542032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6B4C9A"/>
                </a:solidFill>
                <a:latin typeface="맑은 고딕"/>
                <a:ea typeface="맑은 고딕"/>
                <a:cs typeface="맑은 고딕"/>
              </a:rPr>
              <a:t>계획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36024" y="1755648"/>
            <a:ext cx="2542032" cy="43891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APS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36024" y="2240280"/>
            <a:ext cx="2542032" cy="32918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일정·계획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63456" y="2788920"/>
            <a:ext cx="2487168" cy="1554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25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납기·설비 능력을 보고
작업 순서를
짜는 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36024" y="4480560"/>
            <a:ext cx="2542032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2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질문 하나면 충분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1480" y="5303520"/>
            <a:ext cx="11338560" cy="10058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5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한 회사가 이 넷을 처음부터 다 쓰는 경우는 거의 없습니다.  필요한 것부터 쌓는 것이 보통입니다.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65760" y="6656832"/>
            <a:ext cx="868680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TS-Hitech  ·  1차 현업 협의  ·  짧은 버전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241280" y="6656832"/>
            <a:ext cx="155448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r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/  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02  우리 범위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365760"/>
            <a:ext cx="11338560" cy="42062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TS-Hitech가 만드는 시스템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04672"/>
            <a:ext cx="1133856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풀 ERP도, 현장 MES도, 자동 스케줄 APS도 아닙니다. 수주생산 업무시스템입니다.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234440"/>
            <a:ext cx="11338560" cy="1325880"/>
          </a:xfrm>
          <a:prstGeom prst="roundRect">
            <a:avLst>
              <a:gd name="adj" fmla="val 8000"/>
            </a:avLst>
          </a:prstGeom>
          <a:solidFill>
            <a:srgbClr val="FBF4E4"/>
          </a:solidFill>
          <a:ln w="12700">
            <a:solidFill>
              <a:srgbClr val="C48A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353312"/>
            <a:ext cx="1097280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1" i="0">
                <a:solidFill>
                  <a:srgbClr val="C48A2B"/>
                </a:solidFill>
                <a:latin typeface="맑은 고딕"/>
                <a:ea typeface="맑은 고딕"/>
                <a:cs typeface="맑은 고딕"/>
              </a:rPr>
              <a:t>한 줄 정의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691640"/>
            <a:ext cx="10881360" cy="68580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7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받은 주문부터 깎고(또는 외주하고) 납품할 때까지를, 같은 장부에 남겨 누구나 진행을 보게 하는 시스템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1480" y="278892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94360" y="2907792"/>
            <a:ext cx="329184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가까운 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46120"/>
            <a:ext cx="3291840" cy="5029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ERP의 몸통 일부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840480"/>
            <a:ext cx="3291840" cy="8229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수주 · 생산 상태 · 발주 · 납품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51960" y="278892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34840" y="2907792"/>
            <a:ext cx="329184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1" i="0">
                <a:solidFill>
                  <a:srgbClr val="C48A2B"/>
                </a:solidFill>
                <a:latin typeface="맑은 고딕"/>
                <a:ea typeface="맑은 고딕"/>
                <a:cs typeface="맑은 고딕"/>
              </a:rPr>
              <a:t>1차 이후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4840" y="3246120"/>
            <a:ext cx="3291840" cy="5029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MRP에 한 걸음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3840480"/>
            <a:ext cx="3291840" cy="8229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납기 계획, 소요량, 구매·작지 초안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92440" y="278892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75319" y="2907792"/>
            <a:ext cx="329184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300" b="1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지금은 아님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19" y="3246120"/>
            <a:ext cx="3291840" cy="5029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MES · APS · 회계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5319" y="3840480"/>
            <a:ext cx="3291840" cy="8229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공정 실시간, 설비 최적화, 원가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1480" y="5120640"/>
            <a:ext cx="11338560" cy="11887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2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1차  ·  사람이 판단하고, 전산은 기록   (지금 하시는 일을 적는 것)</a:t>
            </a:r>
          </a:p>
          <a:p>
            <a:pPr algn="l">
              <a:lnSpc>
                <a:spcPct val="122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2차  ·  전산이 초안을 만들고, 사람이 확정   (적힌 것을 보고 계획·발주를 계산)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65760" y="6656832"/>
            <a:ext cx="868680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TS-Hitech  ·  1차 현업 협의  ·  짧은 버전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41280" y="6656832"/>
            <a:ext cx="155448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r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/  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02  우리 범위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365760"/>
            <a:ext cx="11338560" cy="42062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1차에 여는 것 · 나중에 붙이는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04672"/>
            <a:ext cx="1133856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공정·작업 표준이 없어도, 수주 단위로 적고 보는 것은 가능합니다.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" y="1170432"/>
            <a:ext cx="2011680" cy="38404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423160" y="1170432"/>
            <a:ext cx="5029200" cy="38404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452360" y="1170432"/>
            <a:ext cx="4297680" cy="38404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11480" y="1207008"/>
            <a:ext cx="2011680" cy="310896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3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23160" y="1207008"/>
            <a:ext cx="5029200" cy="310896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3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하는 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52360" y="1207008"/>
            <a:ext cx="4297680" cy="310896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3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얻는 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1480" y="1554480"/>
            <a:ext cx="2011680" cy="530352"/>
          </a:xfrm>
          <a:prstGeom prst="rect">
            <a:avLst/>
          </a:prstGeom>
          <a:solidFill>
            <a:srgbClr val="E8F1F6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2423160" y="1554480"/>
            <a:ext cx="502920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452360" y="1554480"/>
            <a:ext cx="42976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7200" y="1645920"/>
            <a:ext cx="19202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기준정보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1645920"/>
            <a:ext cx="484632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거래처, 품목, 사용자, 코드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43800" y="1645920"/>
            <a:ext cx="411480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같은 말로 말하기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084831"/>
            <a:ext cx="2011680" cy="530352"/>
          </a:xfrm>
          <a:prstGeom prst="rect">
            <a:avLst/>
          </a:prstGeom>
          <a:solidFill>
            <a:srgbClr val="E8F1F6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2423160" y="2084831"/>
            <a:ext cx="5029200" cy="530352"/>
          </a:xfrm>
          <a:prstGeom prst="rect">
            <a:avLst/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452360" y="2084831"/>
            <a:ext cx="4297680" cy="530352"/>
          </a:xfrm>
          <a:prstGeom prst="rect">
            <a:avLst/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7200" y="2176272"/>
            <a:ext cx="19202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수주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14600" y="2176272"/>
            <a:ext cx="484632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주문, 납기, 수량, 진행 상태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43800" y="2176272"/>
            <a:ext cx="411480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수주 한눈에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1480" y="2615184"/>
            <a:ext cx="2011680" cy="530352"/>
          </a:xfrm>
          <a:prstGeom prst="rect">
            <a:avLst/>
          </a:prstGeom>
          <a:solidFill>
            <a:srgbClr val="E8F1F6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2423160" y="2615184"/>
            <a:ext cx="502920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452360" y="2615184"/>
            <a:ext cx="42976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57200" y="2706624"/>
            <a:ext cx="19202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생산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14600" y="2706624"/>
            <a:ext cx="484632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수주 단위 착수 / 완료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43800" y="2706624"/>
            <a:ext cx="411480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지금 깎는 중인가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145536"/>
            <a:ext cx="2011680" cy="530352"/>
          </a:xfrm>
          <a:prstGeom prst="rect">
            <a:avLst/>
          </a:prstGeom>
          <a:solidFill>
            <a:srgbClr val="E8F1F6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2423160" y="3145536"/>
            <a:ext cx="5029200" cy="530352"/>
          </a:xfrm>
          <a:prstGeom prst="rect">
            <a:avLst/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7452360" y="3145536"/>
            <a:ext cx="4297680" cy="530352"/>
          </a:xfrm>
          <a:prstGeom prst="rect">
            <a:avLst/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57200" y="3236976"/>
            <a:ext cx="19202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발주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14600" y="3236976"/>
            <a:ext cx="484632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사람이 넣는 발주 (자동계산 없음)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43800" y="3236976"/>
            <a:ext cx="411480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발주 내역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1480" y="3675887"/>
            <a:ext cx="2011680" cy="530352"/>
          </a:xfrm>
          <a:prstGeom prst="rect">
            <a:avLst/>
          </a:prstGeom>
          <a:solidFill>
            <a:srgbClr val="E8F1F6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2423160" y="3675887"/>
            <a:ext cx="502920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7452360" y="3675887"/>
            <a:ext cx="429768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57200" y="3767327"/>
            <a:ext cx="19202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납품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14600" y="3767327"/>
            <a:ext cx="484632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납품 수량, 잔량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543800" y="3767327"/>
            <a:ext cx="411480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미납 · 완료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11480" y="4343400"/>
            <a:ext cx="557784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94360" y="4462272"/>
            <a:ext cx="525780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1차 생산의 뜻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4360" y="4800600"/>
            <a:ext cx="5257800" cy="12344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공정별 작업지시가 아닙니다.
수주 한 건의 시작 / 끝만 남깁니다.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172200" y="4343400"/>
            <a:ext cx="557784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355080" y="4462272"/>
            <a:ext cx="525780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1" i="0">
                <a:solidFill>
                  <a:srgbClr val="9B2C2C"/>
                </a:solidFill>
                <a:latin typeface="맑은 고딕"/>
                <a:ea typeface="맑은 고딕"/>
                <a:cs typeface="맑은 고딕"/>
              </a:rPr>
              <a:t>1차에 넣지 않는 것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55080" y="4800600"/>
            <a:ext cx="5257800" cy="12344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공정·계획·소요량·원가·회계
방산 품질 모듈 전체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365760" y="6656832"/>
            <a:ext cx="868680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TS-Hitech  ·  1차 현업 협의  ·  짧은 버전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241280" y="6656832"/>
            <a:ext cx="155448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r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6  /  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03  오늘 협의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365760"/>
            <a:ext cx="11338560" cy="42062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이 시스템은 현업이 같이 만들어야 삽니다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04672"/>
            <a:ext cx="1133856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수주 단위, ‘완료’의 뜻, 특급·분할납품·방산 예외는 현장에서만 압니다.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280160"/>
            <a:ext cx="562356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11480" y="1280160"/>
            <a:ext cx="109728" cy="2103120"/>
          </a:xfrm>
          <a:prstGeom prst="rect">
            <a:avLst/>
          </a:prstGeom>
          <a:solidFill>
            <a:srgbClr val="C48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5074920" cy="5029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엑셀에 있는 칸이 1차 화면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194560"/>
            <a:ext cx="5074920" cy="8686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없는 칸을 1차에 새로 만들면 입력이 안 됩니다.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280160"/>
            <a:ext cx="562356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280160"/>
            <a:ext cx="109728" cy="2103120"/>
          </a:xfrm>
          <a:prstGeom prst="rect">
            <a:avLst/>
          </a:prstGeom>
          <a:solidFill>
            <a:srgbClr val="C48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59" y="1554480"/>
            <a:ext cx="5074920" cy="5029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예외를 숨기지 말 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194560"/>
            <a:ext cx="5074920" cy="8686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말로만 하던 특급·재작업·수량 변경을 목록으로 남깁니다.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" y="3566160"/>
            <a:ext cx="562356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11480" y="3566160"/>
            <a:ext cx="109728" cy="2103120"/>
          </a:xfrm>
          <a:prstGeom prst="rect">
            <a:avLst/>
          </a:prstGeom>
          <a:solidFill>
            <a:srgbClr val="C48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20" y="3840480"/>
            <a:ext cx="5074920" cy="5029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매주 실제 수주 1~2건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480560"/>
            <a:ext cx="5074920" cy="8686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완성 후 교육이 아니라, 넣으면서 고칩니다.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566160"/>
            <a:ext cx="562356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566160"/>
            <a:ext cx="109728" cy="2103120"/>
          </a:xfrm>
          <a:prstGeom prst="rect">
            <a:avLst/>
          </a:prstGeom>
          <a:solidFill>
            <a:srgbClr val="C48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37959" y="3840480"/>
            <a:ext cx="5074920" cy="5029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품번·거래처는 현업 정본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480560"/>
            <a:ext cx="5074920" cy="8686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0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이름이 사람마다 다르면 전산은 숫자가 아닙니다.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65760" y="6656832"/>
            <a:ext cx="868680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TS-Hitech  ·  1차 현업 협의  ·  짧은 버전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241280" y="6656832"/>
            <a:ext cx="155448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r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7  /  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03  오늘 협의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365760"/>
            <a:ext cx="11338560" cy="42062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오늘 같이 정할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04672"/>
            <a:ext cx="1133856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빈칸을 채우며 진행합니다. 방향만 정해져도 됩니다.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207008"/>
            <a:ext cx="11338560" cy="80467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11480" y="1207008"/>
            <a:ext cx="640080" cy="804672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11480" y="1408176"/>
            <a:ext cx="640080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1316736"/>
            <a:ext cx="283464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수주 한 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1627632"/>
            <a:ext cx="868680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발주서 1장 / 품목 1줄 / 도면+납기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561320" y="1408176"/>
            <a:ext cx="960120" cy="41148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61320" y="1463040"/>
            <a:ext cx="96012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결정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1480" y="2048256"/>
            <a:ext cx="11338560" cy="80467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11480" y="2048256"/>
            <a:ext cx="640080" cy="804672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11480" y="2249424"/>
            <a:ext cx="640080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2157984"/>
            <a:ext cx="283464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품번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2468880"/>
            <a:ext cx="868680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발주처 품번 / 내부 품번 / 도면·리비전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561320" y="2249424"/>
            <a:ext cx="960120" cy="41148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61320" y="2304288"/>
            <a:ext cx="96012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결정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1480" y="2889504"/>
            <a:ext cx="11338560" cy="80467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11480" y="2889504"/>
            <a:ext cx="640080" cy="804672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11480" y="3090672"/>
            <a:ext cx="640080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2999232"/>
            <a:ext cx="283464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1차 생산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4440" y="3310128"/>
            <a:ext cx="868680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착수·완료만 / 불량·작업자·완료일 필수 여부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561320" y="3090672"/>
            <a:ext cx="960120" cy="41148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561320" y="3145536"/>
            <a:ext cx="96012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결정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730752"/>
            <a:ext cx="11338560" cy="80467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411480" y="3730752"/>
            <a:ext cx="640080" cy="804672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11480" y="3931920"/>
            <a:ext cx="640080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34440" y="3840480"/>
            <a:ext cx="283464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1차 발주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4440" y="4151376"/>
            <a:ext cx="868680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자재만 / 외주 포함 / 입고·회수까지 1차인가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561320" y="3931920"/>
            <a:ext cx="960120" cy="41148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561320" y="3986784"/>
            <a:ext cx="96012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결정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11480" y="4572000"/>
            <a:ext cx="11338560" cy="80467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411480" y="4572000"/>
            <a:ext cx="640080" cy="804672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11480" y="4773168"/>
            <a:ext cx="640080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234440" y="4681728"/>
            <a:ext cx="283464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방산·일반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34440" y="4992624"/>
            <a:ext cx="868680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구분 코드 / 로트·히트번호·도면 리비전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0561320" y="4773168"/>
            <a:ext cx="960120" cy="41148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0561320" y="4828032"/>
            <a:ext cx="96012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결정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11480" y="5413248"/>
            <a:ext cx="11338560" cy="80467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11480" y="5413248"/>
            <a:ext cx="640080" cy="804672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411480" y="5614416"/>
            <a:ext cx="640080" cy="41148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F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234440" y="5522976"/>
            <a:ext cx="283464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엑셀 병행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34440" y="5833872"/>
            <a:ext cx="868680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병행 기간 / 어느 장부부터 전산만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0561320" y="5614416"/>
            <a:ext cx="960120" cy="411480"/>
          </a:xfrm>
          <a:prstGeom prst="roundRect">
            <a:avLst>
              <a:gd name="adj" fmla="val 8000"/>
            </a:avLst>
          </a:prstGeom>
          <a:solidFill>
            <a:srgbClr val="F4F7F9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10561320" y="5669280"/>
            <a:ext cx="96012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ctr">
              <a:lnSpc>
                <a:spcPct val="108000"/>
              </a:lnSpc>
              <a:spcAft>
                <a:spcPts val="200"/>
              </a:spcAft>
            </a:pPr>
            <a:r>
              <a:rPr sz="11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결정</a:t>
            </a:r>
          </a:p>
        </p:txBody>
      </p:sp>
      <p:sp>
        <p:nvSpPr>
          <p:cNvPr id="48" name="Rectangle 4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365760" y="6656832"/>
            <a:ext cx="868680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TS-Hitech  ·  1차 현업 협의  ·  짧은 버전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241280" y="6656832"/>
            <a:ext cx="155448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r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8  /  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1F6F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00" b="1" i="0">
                <a:solidFill>
                  <a:srgbClr val="1F6F78"/>
                </a:solidFill>
                <a:latin typeface="맑은 고딕"/>
                <a:ea typeface="맑은 고딕"/>
                <a:cs typeface="맑은 고딕"/>
              </a:rPr>
              <a:t>03  오늘 협의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365760"/>
            <a:ext cx="11338560" cy="420624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기본 장부가 있으면 본청 검사·audit에 대비됩니다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04672"/>
            <a:ext cx="11338560" cy="292608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400" b="0" i="0">
                <a:solidFill>
                  <a:srgbClr val="5A6B75"/>
                </a:solidFill>
                <a:latin typeface="맑은 고딕"/>
                <a:ea typeface="맑은 고딕"/>
                <a:cs typeface="맑은 고딕"/>
              </a:rPr>
              <a:t>1.5차 하청은 본청·1차의 실사, 성적서, 납기 증빙을 갑자기 요구받는 일이 있습니다.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261872"/>
            <a:ext cx="5577840" cy="3063240"/>
          </a:xfrm>
          <a:prstGeom prst="roundRect">
            <a:avLst>
              <a:gd name="adj" fmla="val 8000"/>
            </a:avLst>
          </a:prstGeom>
          <a:solidFill>
            <a:srgbClr val="FDF0F0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389888"/>
            <a:ext cx="51206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9B2C2C"/>
                </a:solidFill>
                <a:latin typeface="맑은 고딕"/>
                <a:ea typeface="맑은 고딕"/>
                <a:cs typeface="맑은 고딕"/>
              </a:rPr>
              <a:t>엑셀만 있을 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4519"/>
            <a:ext cx="5120640" cy="21945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사람마다 파일이 다름</a:t>
            </a:r>
          </a:p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도면 리비전이 안 맞음</a:t>
            </a:r>
          </a:p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누가 깎았는지 기억이 가름</a:t>
            </a:r>
          </a:p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실사 전날 자료를 만듦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261872"/>
            <a:ext cx="5577840" cy="3063240"/>
          </a:xfrm>
          <a:prstGeom prst="roundRect">
            <a:avLst>
              <a:gd name="adj" fmla="val 8000"/>
            </a:avLst>
          </a:prstGeom>
          <a:solidFill>
            <a:srgbClr val="E8F5EE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389888"/>
            <a:ext cx="5120640" cy="3657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800" b="1" i="0">
                <a:solidFill>
                  <a:srgbClr val="1F6B4A"/>
                </a:solidFill>
                <a:latin typeface="맑은 고딕"/>
                <a:ea typeface="맑은 고딕"/>
                <a:cs typeface="맑은 고딕"/>
              </a:rPr>
              <a:t>수주 장부가 전산에 있으면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1874519"/>
            <a:ext cx="5120640" cy="219456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수주–도면–자재–작업–납품이 한 줄</a:t>
            </a:r>
          </a:p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같은 품번으로 이력을 보여 줌</a:t>
            </a:r>
          </a:p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검사·로트 칸을 나중에 붙일 자리</a:t>
            </a:r>
          </a:p>
          <a:p>
            <a:pPr algn="l">
              <a:lnSpc>
                <a:spcPct val="128000"/>
              </a:lnSpc>
              <a:spcAft>
                <a:spcPts val="200"/>
              </a:spcAft>
            </a:pPr>
            <a:r>
              <a:rPr sz="16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실사 때 ‘찾아 만드는’ 시간이 줄어듦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4480560"/>
            <a:ext cx="1133856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5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4617720"/>
            <a:ext cx="10972800" cy="3200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600" b="1" i="0">
                <a:solidFill>
                  <a:srgbClr val="142B3A"/>
                </a:solidFill>
                <a:latin typeface="맑은 고딕"/>
                <a:ea typeface="맑은 고딕"/>
                <a:cs typeface="맑은 고딕"/>
              </a:rPr>
              <a:t>1차에 품질 모듈을 만들지 않습니다. 추적의 키만 심습니다.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029200"/>
            <a:ext cx="10972800" cy="100584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발주처 · 품번 · 도면 리비전 · 수량 · 납기 · 착수/완료 · 발주/입고 · (방산이면) 로트.</a:t>
            </a:r>
          </a:p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500" b="0" i="0">
                <a:solidFill>
                  <a:srgbClr val="1A2A33"/>
                </a:solidFill>
                <a:latin typeface="맑은 고딕"/>
                <a:ea typeface="맑은 고딕"/>
                <a:cs typeface="맑은 고딕"/>
              </a:rPr>
              <a:t>본청이 묻는 말 — 어느 주문, 몇 번 도면, 소재, 누가, 외주, 잔량 — 에 바로 이어집니다.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5760" y="6656832"/>
            <a:ext cx="868680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TS-Hitech  ·  1차 현업 협의  ·  짧은 버전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241280" y="6656832"/>
            <a:ext cx="1554480" cy="201168"/>
          </a:xfrm>
          <a:prstGeom prst="rect">
            <a:avLst/>
          </a:prstGeom>
          <a:noFill/>
        </p:spPr>
        <p:txBody>
          <a:bodyPr wrap="square" lIns="73152" tIns="54864" rIns="73152" bIns="36576" anchor="ctr"/>
          <a:lstStyle/>
          <a:p>
            <a:pPr algn="r">
              <a:lnSpc>
                <a:spcPct val="108000"/>
              </a:lnSpc>
              <a:spcAft>
                <a:spcPts val="200"/>
              </a:spcAft>
            </a:pPr>
            <a:r>
              <a:rPr sz="1000" b="0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9  / 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48A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10972800" cy="5029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2800" b="1" i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같이 적고, 같이 고치고, 같이 씁니다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651760"/>
            <a:ext cx="10515600" cy="137160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800" b="0" i="0">
                <a:solidFill>
                  <a:srgbClr val="D5E6EC"/>
                </a:solidFill>
                <a:latin typeface="맑은 고딕"/>
                <a:ea typeface="맑은 고딕"/>
                <a:cs typeface="맑은 고딕"/>
              </a:rPr>
              <a:t>1차는 거창한 ERP가 아니라, 수주·생산·발주·납품을 같은 장부에 남기는 일입니다.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800" b="0" i="0">
                <a:solidFill>
                  <a:srgbClr val="D5E6EC"/>
                </a:solidFill>
                <a:latin typeface="맑은 고딕"/>
                <a:ea typeface="맑은 고딕"/>
                <a:cs typeface="맑은 고딕"/>
              </a:rPr>
              <a:t>그 장부가 있어야 계획도, 소요량도, 본청 audit도 이어집니다.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212080"/>
            <a:ext cx="10515600" cy="731520"/>
          </a:xfrm>
          <a:prstGeom prst="rect">
            <a:avLst/>
          </a:prstGeom>
          <a:noFill/>
        </p:spPr>
        <p:txBody>
          <a:bodyPr wrap="square" lIns="73152" tIns="54864" rIns="73152" bIns="36576" anchor="t"/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600" b="0" i="0">
                <a:solidFill>
                  <a:srgbClr val="C48A2B"/>
                </a:solidFill>
                <a:latin typeface="맑은 고딕"/>
                <a:ea typeface="맑은 고딕"/>
                <a:cs typeface="맑은 고딕"/>
              </a:rPr>
              <a:t>질문  ·  지금 쓰는 엑셀을 같이 봐도 됩니다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1173</Words>
  <Application>Microsoft Office PowerPoint</Application>
  <PresentationFormat>와이드스크린</PresentationFormat>
  <Paragraphs>180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JaiSun Jang</cp:lastModifiedBy>
  <cp:revision>1</cp:revision>
  <dcterms:created xsi:type="dcterms:W3CDTF">2013-01-27T09:14:16Z</dcterms:created>
  <dcterms:modified xsi:type="dcterms:W3CDTF">2026-09-17T23:26:36Z</dcterms:modified>
  <cp:category/>
</cp:coreProperties>
</file>